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  <p:sldId id="267" r:id="rId4"/>
    <p:sldId id="278" r:id="rId5"/>
    <p:sldId id="279" r:id="rId6"/>
    <p:sldId id="272" r:id="rId7"/>
    <p:sldId id="280" r:id="rId8"/>
    <p:sldId id="281" r:id="rId9"/>
    <p:sldId id="282" r:id="rId10"/>
    <p:sldId id="283" r:id="rId11"/>
    <p:sldId id="277" r:id="rId12"/>
  </p:sldIdLst>
  <p:sldSz cx="9144000" cy="5143500" type="screen16x9"/>
  <p:notesSz cx="6858000" cy="9144000"/>
  <p:defaultTextStyle>
    <a:defPPr>
      <a:defRPr lang="zh-CN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1704"/>
    <a:srgbClr val="F5350F"/>
    <a:srgbClr val="3D4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9"/>
    <p:restoredTop sz="94681"/>
  </p:normalViewPr>
  <p:slideViewPr>
    <p:cSldViewPr>
      <p:cViewPr varScale="1">
        <p:scale>
          <a:sx n="152" d="100"/>
          <a:sy n="152" d="100"/>
        </p:scale>
        <p:origin x="499" y="9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标题幻灯片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ctrTitle"/>
          </p:nvPr>
        </p:nvSpPr>
        <p:spPr bwMode="auto">
          <a:xfrm>
            <a:off x="685800" y="1597818"/>
            <a:ext cx="7772400" cy="1102518"/>
          </a:xfrm>
        </p:spPr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副标题 2"/>
          <p:cNvSpPr>
            <a:spLocks noGrp="1"/>
          </p:cNvSpPr>
          <p:nvPr>
            <p:ph type="subTitle" idx="1"/>
          </p:nvPr>
        </p:nvSpPr>
        <p:spPr bwMode="auto">
          <a:xfrm>
            <a:off x="1371600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zh-CN"/>
              <a:t>单击此处编辑母版副标题样式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标题和竖排文字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竖排文字占位符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垂直排列标题与文本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竖排标题 1"/>
          <p:cNvSpPr>
            <a:spLocks noGrp="1"/>
          </p:cNvSpPr>
          <p:nvPr>
            <p:ph type="title" orient="vert"/>
          </p:nvPr>
        </p:nvSpPr>
        <p:spPr bwMode="auto">
          <a:xfrm>
            <a:off x="6629400" y="205978"/>
            <a:ext cx="2057400" cy="4388643"/>
          </a:xfrm>
        </p:spPr>
        <p:txBody>
          <a:bodyPr vert="eaVert"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竖排文字占位符 2"/>
          <p:cNvSpPr>
            <a:spLocks noGrp="1"/>
          </p:cNvSpPr>
          <p:nvPr>
            <p:ph type="body" orient="vert" idx="1"/>
          </p:nvPr>
        </p:nvSpPr>
        <p:spPr bwMode="auto">
          <a:xfrm>
            <a:off x="457201" y="205978"/>
            <a:ext cx="6019799" cy="4388643"/>
          </a:xfrm>
        </p:spPr>
        <p:txBody>
          <a:bodyPr vert="eaVert"/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标题和内容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节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>
          <a:xfrm>
            <a:off x="722313" y="3305174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722313" y="2180034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两栏内容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内容占位符 2"/>
          <p:cNvSpPr>
            <a:spLocks noGrp="1"/>
          </p:cNvSpPr>
          <p:nvPr>
            <p:ph sz="half" idx="1"/>
          </p:nvPr>
        </p:nvSpPr>
        <p:spPr bwMode="auto">
          <a:xfrm>
            <a:off x="457200" y="1200150"/>
            <a:ext cx="403859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内容占位符 3"/>
          <p:cNvSpPr>
            <a:spLocks noGrp="1"/>
          </p:cNvSpPr>
          <p:nvPr>
            <p:ph sz="half" idx="2"/>
          </p:nvPr>
        </p:nvSpPr>
        <p:spPr bwMode="auto">
          <a:xfrm>
            <a:off x="4648199" y="1200150"/>
            <a:ext cx="4038598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比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1" y="1151334"/>
            <a:ext cx="4040187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6" name="内容占位符 3"/>
          <p:cNvSpPr>
            <a:spLocks noGrp="1"/>
          </p:cNvSpPr>
          <p:nvPr>
            <p:ph sz="half" idx="2"/>
          </p:nvPr>
        </p:nvSpPr>
        <p:spPr bwMode="auto">
          <a:xfrm>
            <a:off x="457201" y="1631156"/>
            <a:ext cx="4040187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7" name="文本占位符 4"/>
          <p:cNvSpPr>
            <a:spLocks noGrp="1"/>
          </p:cNvSpPr>
          <p:nvPr>
            <p:ph type="body" sz="quarter" idx="3"/>
          </p:nvPr>
        </p:nvSpPr>
        <p:spPr bwMode="auto">
          <a:xfrm>
            <a:off x="4645024" y="1151334"/>
            <a:ext cx="4041774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8" name="内容占位符 5"/>
          <p:cNvSpPr>
            <a:spLocks noGrp="1"/>
          </p:cNvSpPr>
          <p:nvPr>
            <p:ph sz="quarter" idx="4"/>
          </p:nvPr>
        </p:nvSpPr>
        <p:spPr bwMode="auto">
          <a:xfrm>
            <a:off x="4645024" y="1631156"/>
            <a:ext cx="40417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仅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日期占位符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6" name="页脚占位符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7" name="灯片编号占位符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空白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日期占位符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内容与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>
          <a:xfrm>
            <a:off x="457201" y="204787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 bwMode="auto">
          <a:xfrm>
            <a:off x="3575050" y="204787"/>
            <a:ext cx="5111749" cy="438983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文本占位符 3"/>
          <p:cNvSpPr>
            <a:spLocks noGrp="1"/>
          </p:cNvSpPr>
          <p:nvPr>
            <p:ph type="body" sz="half" idx="2"/>
          </p:nvPr>
        </p:nvSpPr>
        <p:spPr bwMode="auto">
          <a:xfrm>
            <a:off x="457201" y="1076324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图片与标题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 bwMode="auto">
          <a:xfrm>
            <a:off x="1792287" y="3600450"/>
            <a:ext cx="5486400" cy="425053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</a:p>
        </p:txBody>
      </p:sp>
      <p:sp>
        <p:nvSpPr>
          <p:cNvPr id="5" name="图片占位符 2"/>
          <p:cNvSpPr>
            <a:spLocks noGrp="1"/>
          </p:cNvSpPr>
          <p:nvPr>
            <p:ph type="pic" idx="1"/>
          </p:nvPr>
        </p:nvSpPr>
        <p:spPr bwMode="auto">
          <a:xfrm>
            <a:off x="1792287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zh-CN"/>
          </a:p>
        </p:txBody>
      </p:sp>
      <p:sp>
        <p:nvSpPr>
          <p:cNvPr id="6" name="文本占位符 3"/>
          <p:cNvSpPr>
            <a:spLocks noGrp="1"/>
          </p:cNvSpPr>
          <p:nvPr>
            <p:ph type="body" sz="half" idx="2"/>
          </p:nvPr>
        </p:nvSpPr>
        <p:spPr bwMode="auto">
          <a:xfrm>
            <a:off x="1792287" y="4025503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Ovr>
    <a:masterClrMapping/>
  </p:clrMapOvr>
  <p:hf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zh-CN" dirty="0"/>
              <a:t>单击此处编辑母版标题样式</a:t>
            </a:r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zh-CN"/>
              <a:t>单击此处编辑母版文本样式</a:t>
            </a:r>
          </a:p>
          <a:p>
            <a:pPr lvl="1">
              <a:defRPr/>
            </a:pPr>
            <a:r>
              <a:rPr lang="zh-CN"/>
              <a:t>第二级</a:t>
            </a:r>
          </a:p>
          <a:p>
            <a:pPr lvl="2">
              <a:defRPr/>
            </a:pPr>
            <a:r>
              <a:rPr lang="zh-CN"/>
              <a:t>第三级</a:t>
            </a:r>
          </a:p>
          <a:p>
            <a:pPr lvl="3">
              <a:defRPr/>
            </a:pPr>
            <a:r>
              <a:rPr lang="zh-CN"/>
              <a:t>第四级</a:t>
            </a:r>
          </a:p>
          <a:p>
            <a:pPr lvl="4">
              <a:defRPr/>
            </a:pPr>
            <a:r>
              <a:rPr lang="zh-CN"/>
              <a:t>第五级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2"/>
          </p:nvPr>
        </p:nvSpPr>
        <p:spPr bwMode="auto">
          <a:xfrm>
            <a:off x="457201" y="4767262"/>
            <a:ext cx="2133599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0820CF-B880-4189-942D-D702A7CBA730}" type="datetimeFigureOut">
              <a:rPr lang="zh-CN" altLang="en-US"/>
              <a:t>2026/2/10</a:t>
            </a:fld>
            <a:endParaRPr lang="zh-CN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199" y="4767262"/>
            <a:ext cx="2895598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2"/>
            <a:ext cx="2133599" cy="273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913308-F349-4B6D-A68A-DD1791B4A57B}" type="slidenum">
              <a:rPr/>
              <a:t>‹#›</a:t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38418" y="1347614"/>
            <a:ext cx="9220835" cy="23762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-5924" y="1419622"/>
            <a:ext cx="91440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题目：</a:t>
            </a:r>
            <a:r>
              <a:rPr lang="en-US" altLang="zh-CN" sz="4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XXXXXXXXXX</a:t>
            </a:r>
          </a:p>
          <a:p>
            <a:pPr algn="ctr"/>
            <a:r>
              <a:rPr lang="zh-CN" altLang="en-US" sz="4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中期报告</a:t>
            </a:r>
            <a:endParaRPr lang="en-US" altLang="zh-CN" sz="16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endParaRPr lang="en-US" altLang="zh-CN" sz="1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报告人：</a:t>
            </a:r>
            <a:r>
              <a:rPr lang="en-US" altLang="zh-CN" sz="2400" b="1" dirty="0" err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xxxx</a:t>
            </a:r>
            <a:endParaRPr lang="en-US" altLang="zh-CN" sz="2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单位：</a:t>
            </a:r>
            <a:r>
              <a:rPr lang="en-US" altLang="zh-CN" sz="2400" b="1" dirty="0" err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xxxxxxxxxxxxx</a:t>
            </a:r>
            <a:endParaRPr lang="zh-CN" altLang="en-US" sz="2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0556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10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能否按时完成研究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869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11</a:t>
            </a:fld>
            <a:endParaRPr lang="uk-UA" altLang="zh-CN"/>
          </a:p>
        </p:txBody>
      </p:sp>
      <p:sp>
        <p:nvSpPr>
          <p:cNvPr id="10" name="矩形 9"/>
          <p:cNvSpPr/>
          <p:nvPr/>
        </p:nvSpPr>
        <p:spPr>
          <a:xfrm>
            <a:off x="-38418" y="1568898"/>
            <a:ext cx="9220835" cy="192095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8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感谢聆听</a:t>
            </a:r>
          </a:p>
        </p:txBody>
      </p:sp>
    </p:spTree>
    <p:extLst>
      <p:ext uri="{BB962C8B-B14F-4D97-AF65-F5344CB8AC3E}">
        <p14:creationId xmlns:p14="http://schemas.microsoft.com/office/powerpoint/2010/main" val="3966811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V="1">
            <a:off x="323527" y="3053176"/>
            <a:ext cx="2440231" cy="457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2987824" y="411510"/>
            <a:ext cx="0" cy="4320480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圆角矩形 1"/>
          <p:cNvSpPr/>
          <p:nvPr/>
        </p:nvSpPr>
        <p:spPr>
          <a:xfrm>
            <a:off x="3304879" y="411511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E17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01</a:t>
            </a:r>
          </a:p>
        </p:txBody>
      </p:sp>
      <p:sp>
        <p:nvSpPr>
          <p:cNvPr id="14" name="圆角矩形 3"/>
          <p:cNvSpPr/>
          <p:nvPr/>
        </p:nvSpPr>
        <p:spPr>
          <a:xfrm>
            <a:off x="4067944" y="411510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研究背景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圆角矩形 1"/>
          <p:cNvSpPr/>
          <p:nvPr/>
        </p:nvSpPr>
        <p:spPr>
          <a:xfrm>
            <a:off x="3304879" y="957859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02</a:t>
            </a:r>
          </a:p>
        </p:txBody>
      </p:sp>
      <p:sp>
        <p:nvSpPr>
          <p:cNvPr id="30" name="圆角矩形 3"/>
          <p:cNvSpPr/>
          <p:nvPr/>
        </p:nvSpPr>
        <p:spPr>
          <a:xfrm>
            <a:off x="4067944" y="957858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研究目的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1" name="圆角矩形 1"/>
          <p:cNvSpPr/>
          <p:nvPr/>
        </p:nvSpPr>
        <p:spPr>
          <a:xfrm>
            <a:off x="3304879" y="1504206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03</a:t>
            </a:r>
          </a:p>
        </p:txBody>
      </p:sp>
      <p:sp>
        <p:nvSpPr>
          <p:cNvPr id="33" name="圆角矩形 1"/>
          <p:cNvSpPr/>
          <p:nvPr/>
        </p:nvSpPr>
        <p:spPr>
          <a:xfrm>
            <a:off x="3304879" y="2034830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04</a:t>
            </a:r>
          </a:p>
        </p:txBody>
      </p:sp>
      <p:sp>
        <p:nvSpPr>
          <p:cNvPr id="35" name="圆角矩形 1"/>
          <p:cNvSpPr/>
          <p:nvPr/>
        </p:nvSpPr>
        <p:spPr>
          <a:xfrm>
            <a:off x="3304879" y="2590887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05</a:t>
            </a:r>
          </a:p>
        </p:txBody>
      </p:sp>
      <p:sp>
        <p:nvSpPr>
          <p:cNvPr id="37" name="圆角矩形 1"/>
          <p:cNvSpPr/>
          <p:nvPr/>
        </p:nvSpPr>
        <p:spPr>
          <a:xfrm>
            <a:off x="3304879" y="3116106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06</a:t>
            </a:r>
          </a:p>
        </p:txBody>
      </p:sp>
      <p:sp>
        <p:nvSpPr>
          <p:cNvPr id="39" name="圆角矩形 1"/>
          <p:cNvSpPr/>
          <p:nvPr/>
        </p:nvSpPr>
        <p:spPr>
          <a:xfrm>
            <a:off x="3304879" y="3662454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07</a:t>
            </a:r>
          </a:p>
        </p:txBody>
      </p:sp>
      <p:sp>
        <p:nvSpPr>
          <p:cNvPr id="41" name="圆角矩形 1"/>
          <p:cNvSpPr/>
          <p:nvPr/>
        </p:nvSpPr>
        <p:spPr>
          <a:xfrm>
            <a:off x="3304879" y="4208801"/>
            <a:ext cx="907081" cy="432047"/>
          </a:xfrm>
          <a:custGeom>
            <a:avLst/>
            <a:gdLst/>
            <a:ahLst/>
            <a:cxnLst/>
            <a:rect l="l" t="t" r="r" b="b"/>
            <a:pathLst>
              <a:path w="1008112" h="511044">
                <a:moveTo>
                  <a:pt x="62317" y="0"/>
                </a:moveTo>
                <a:lnTo>
                  <a:pt x="432048" y="0"/>
                </a:lnTo>
                <a:lnTo>
                  <a:pt x="576064" y="0"/>
                </a:lnTo>
                <a:lnTo>
                  <a:pt x="752590" y="0"/>
                </a:lnTo>
                <a:lnTo>
                  <a:pt x="1008112" y="255522"/>
                </a:lnTo>
                <a:lnTo>
                  <a:pt x="752590" y="511044"/>
                </a:lnTo>
                <a:lnTo>
                  <a:pt x="576064" y="511044"/>
                </a:lnTo>
                <a:lnTo>
                  <a:pt x="432048" y="511044"/>
                </a:lnTo>
                <a:lnTo>
                  <a:pt x="62317" y="511044"/>
                </a:lnTo>
                <a:cubicBezTo>
                  <a:pt x="27900" y="511044"/>
                  <a:pt x="0" y="483144"/>
                  <a:pt x="0" y="448727"/>
                </a:cubicBezTo>
                <a:lnTo>
                  <a:pt x="0" y="62317"/>
                </a:lnTo>
                <a:cubicBezTo>
                  <a:pt x="0" y="27900"/>
                  <a:pt x="27900" y="0"/>
                  <a:pt x="6231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324000" bIns="49917" rtlCol="0" anchor="ctr"/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+mn-ea"/>
                <a:sym typeface="Impact" panose="020B0806030902050204" pitchFamily="34" charset="0"/>
              </a:rPr>
              <a:t>08</a:t>
            </a:r>
          </a:p>
        </p:txBody>
      </p:sp>
      <p:sp>
        <p:nvSpPr>
          <p:cNvPr id="43" name="圆角矩形 3"/>
          <p:cNvSpPr/>
          <p:nvPr/>
        </p:nvSpPr>
        <p:spPr>
          <a:xfrm>
            <a:off x="4067944" y="1504206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研究内容及方法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圆角矩形 3"/>
          <p:cNvSpPr/>
          <p:nvPr/>
        </p:nvSpPr>
        <p:spPr>
          <a:xfrm>
            <a:off x="4067944" y="2034830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目前研究结果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圆角矩形 3"/>
          <p:cNvSpPr/>
          <p:nvPr/>
        </p:nvSpPr>
        <p:spPr>
          <a:xfrm>
            <a:off x="4067944" y="2591476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下一步研究计划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圆角矩形 3"/>
          <p:cNvSpPr/>
          <p:nvPr/>
        </p:nvSpPr>
        <p:spPr>
          <a:xfrm>
            <a:off x="4067944" y="3116105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lang="zh-CN" altLang="en-US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目前遇到的问题及解决方案</a:t>
            </a:r>
            <a:endParaRPr lang="en-US" altLang="zh-CN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圆角矩形 3"/>
          <p:cNvSpPr/>
          <p:nvPr/>
        </p:nvSpPr>
        <p:spPr>
          <a:xfrm>
            <a:off x="4067944" y="3662453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kumimoji="1" lang="zh-CN" altLang="en-US" sz="2000" b="1" dirty="0">
                <a:latin typeface="微软雅黑" pitchFamily="34" charset="-122"/>
                <a:ea typeface="微软雅黑" pitchFamily="34" charset="-122"/>
              </a:rPr>
              <a:t>研究进展情况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8" name="圆角矩形 3"/>
          <p:cNvSpPr/>
          <p:nvPr/>
        </p:nvSpPr>
        <p:spPr>
          <a:xfrm>
            <a:off x="4067944" y="4208800"/>
            <a:ext cx="3024336" cy="432048"/>
          </a:xfrm>
          <a:custGeom>
            <a:avLst/>
            <a:gdLst/>
            <a:ahLst/>
            <a:cxnLst/>
            <a:rect l="l" t="t" r="r" b="b"/>
            <a:pathLst>
              <a:path w="3374954" h="511044">
                <a:moveTo>
                  <a:pt x="0" y="0"/>
                </a:moveTo>
                <a:lnTo>
                  <a:pt x="3312637" y="0"/>
                </a:lnTo>
                <a:cubicBezTo>
                  <a:pt x="3347054" y="0"/>
                  <a:pt x="3374954" y="27900"/>
                  <a:pt x="3374954" y="62317"/>
                </a:cubicBezTo>
                <a:lnTo>
                  <a:pt x="3374954" y="448727"/>
                </a:lnTo>
                <a:cubicBezTo>
                  <a:pt x="3374954" y="483144"/>
                  <a:pt x="3347054" y="511044"/>
                  <a:pt x="3312637" y="511044"/>
                </a:cubicBezTo>
                <a:lnTo>
                  <a:pt x="0" y="511044"/>
                </a:lnTo>
                <a:lnTo>
                  <a:pt x="255522" y="25552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834" tIns="49917" rIns="99834" bIns="49917" rtlCol="0" anchor="ctr"/>
          <a:lstStyle/>
          <a:p>
            <a:pPr algn="ctr"/>
            <a:r>
              <a:rPr kumimoji="1" lang="zh-CN" altLang="en-US" sz="2000" b="1" dirty="0">
                <a:latin typeface="微软雅黑" pitchFamily="34" charset="-122"/>
                <a:ea typeface="微软雅黑" pitchFamily="34" charset="-122"/>
              </a:rPr>
              <a:t>能否按时完成研究</a:t>
            </a:r>
            <a:endParaRPr lang="en-US" altLang="zh-CN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23528" y="1707654"/>
            <a:ext cx="2435252" cy="12035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5400" b="1" dirty="0">
                <a:latin typeface="微软雅黑" pitchFamily="34" charset="-122"/>
                <a:ea typeface="微软雅黑" pitchFamily="34" charset="-122"/>
              </a:rPr>
              <a:t>目 录</a:t>
            </a:r>
          </a:p>
        </p:txBody>
      </p:sp>
    </p:spTree>
    <p:extLst>
      <p:ext uri="{BB962C8B-B14F-4D97-AF65-F5344CB8AC3E}">
        <p14:creationId xmlns:p14="http://schemas.microsoft.com/office/powerpoint/2010/main" val="390498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2232248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研究背景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3</a:t>
            </a:fld>
            <a:endParaRPr lang="uk-UA" altLang="zh-CN"/>
          </a:p>
        </p:txBody>
      </p:sp>
      <p:sp>
        <p:nvSpPr>
          <p:cNvPr id="9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3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2232248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研究目的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4</a:t>
            </a:fld>
            <a:endParaRPr lang="uk-UA" altLang="zh-CN"/>
          </a:p>
        </p:txBody>
      </p:sp>
      <p:sp>
        <p:nvSpPr>
          <p:cNvPr id="9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97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研究内容及方法</a:t>
            </a:r>
            <a:r>
              <a:rPr kumimoji="1" lang="zh-CN" altLang="en-US" sz="1800" dirty="0">
                <a:latin typeface="微软雅黑" pitchFamily="34" charset="-122"/>
                <a:ea typeface="微软雅黑" pitchFamily="34" charset="-122"/>
              </a:rPr>
              <a:t>（包括是否有研究内容调整，调整内容）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5</a:t>
            </a:fld>
            <a:endParaRPr lang="uk-UA" altLang="zh-CN"/>
          </a:p>
        </p:txBody>
      </p:sp>
      <p:sp>
        <p:nvSpPr>
          <p:cNvPr id="9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60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6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目前研究结果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378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7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下一步研究计划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566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8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目前遇到的问题及解决方案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3492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13308-F349-4B6D-A68A-DD1791B4A57B}" type="slidenum">
              <a:rPr lang="uk-UA" smtClean="0"/>
              <a:t>9</a:t>
            </a:fld>
            <a:endParaRPr lang="uk-UA" altLang="zh-CN"/>
          </a:p>
        </p:txBody>
      </p:sp>
      <p:sp>
        <p:nvSpPr>
          <p:cNvPr id="13" name="标题 6"/>
          <p:cNvSpPr>
            <a:spLocks noGrp="1"/>
          </p:cNvSpPr>
          <p:nvPr>
            <p:ph type="title"/>
          </p:nvPr>
        </p:nvSpPr>
        <p:spPr>
          <a:xfrm>
            <a:off x="683568" y="195486"/>
            <a:ext cx="8280920" cy="54701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zh-CN" altLang="en-US" sz="3200" b="1" dirty="0">
                <a:latin typeface="微软雅黑" pitchFamily="34" charset="-122"/>
                <a:ea typeface="微软雅黑" pitchFamily="34" charset="-122"/>
              </a:rPr>
              <a:t>研究进展情况</a:t>
            </a:r>
            <a:endParaRPr kumimoji="1" lang="zh-CN" altLang="en-US" sz="1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流程图: 手动输入 8"/>
          <p:cNvSpPr/>
          <p:nvPr/>
        </p:nvSpPr>
        <p:spPr>
          <a:xfrm rot="5400000">
            <a:off x="30695" y="128280"/>
            <a:ext cx="576065" cy="710479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31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316 h 10000"/>
              <a:gd name="connsiteX0" fmla="*/ 0 w 10000"/>
              <a:gd name="connsiteY0" fmla="*/ 9581 h 15265"/>
              <a:gd name="connsiteX1" fmla="*/ 10000 w 10000"/>
              <a:gd name="connsiteY1" fmla="*/ 0 h 15265"/>
              <a:gd name="connsiteX2" fmla="*/ 10000 w 10000"/>
              <a:gd name="connsiteY2" fmla="*/ 15265 h 15265"/>
              <a:gd name="connsiteX3" fmla="*/ 0 w 10000"/>
              <a:gd name="connsiteY3" fmla="*/ 15265 h 15265"/>
              <a:gd name="connsiteX4" fmla="*/ 0 w 10000"/>
              <a:gd name="connsiteY4" fmla="*/ 9581 h 15265"/>
              <a:gd name="connsiteX0" fmla="*/ 0 w 10000"/>
              <a:gd name="connsiteY0" fmla="*/ 7475 h 13159"/>
              <a:gd name="connsiteX1" fmla="*/ 9789 w 10000"/>
              <a:gd name="connsiteY1" fmla="*/ 0 h 13159"/>
              <a:gd name="connsiteX2" fmla="*/ 10000 w 10000"/>
              <a:gd name="connsiteY2" fmla="*/ 13159 h 13159"/>
              <a:gd name="connsiteX3" fmla="*/ 0 w 10000"/>
              <a:gd name="connsiteY3" fmla="*/ 13159 h 13159"/>
              <a:gd name="connsiteX4" fmla="*/ 0 w 10000"/>
              <a:gd name="connsiteY4" fmla="*/ 7475 h 13159"/>
              <a:gd name="connsiteX0" fmla="*/ 0 w 10020"/>
              <a:gd name="connsiteY0" fmla="*/ 8107 h 13791"/>
              <a:gd name="connsiteX1" fmla="*/ 10000 w 10020"/>
              <a:gd name="connsiteY1" fmla="*/ 0 h 13791"/>
              <a:gd name="connsiteX2" fmla="*/ 10000 w 10020"/>
              <a:gd name="connsiteY2" fmla="*/ 13791 h 13791"/>
              <a:gd name="connsiteX3" fmla="*/ 0 w 10020"/>
              <a:gd name="connsiteY3" fmla="*/ 13791 h 13791"/>
              <a:gd name="connsiteX4" fmla="*/ 0 w 10020"/>
              <a:gd name="connsiteY4" fmla="*/ 8107 h 13791"/>
              <a:gd name="connsiteX0" fmla="*/ 0 w 10000"/>
              <a:gd name="connsiteY0" fmla="*/ 4783 h 10467"/>
              <a:gd name="connsiteX1" fmla="*/ 9756 w 10000"/>
              <a:gd name="connsiteY1" fmla="*/ 0 h 10467"/>
              <a:gd name="connsiteX2" fmla="*/ 10000 w 10000"/>
              <a:gd name="connsiteY2" fmla="*/ 10467 h 10467"/>
              <a:gd name="connsiteX3" fmla="*/ 0 w 10000"/>
              <a:gd name="connsiteY3" fmla="*/ 10467 h 10467"/>
              <a:gd name="connsiteX4" fmla="*/ 0 w 10000"/>
              <a:gd name="connsiteY4" fmla="*/ 4783 h 1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467">
                <a:moveTo>
                  <a:pt x="0" y="4783"/>
                </a:moveTo>
                <a:lnTo>
                  <a:pt x="9756" y="0"/>
                </a:lnTo>
                <a:cubicBezTo>
                  <a:pt x="9826" y="4386"/>
                  <a:pt x="9930" y="6081"/>
                  <a:pt x="10000" y="10467"/>
                </a:cubicBezTo>
                <a:lnTo>
                  <a:pt x="0" y="10467"/>
                </a:lnTo>
                <a:lnTo>
                  <a:pt x="0" y="4783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755576" y="723223"/>
            <a:ext cx="79928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201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</TotalTime>
  <Words>98</Words>
  <Application>Microsoft Office PowerPoint</Application>
  <DocSecurity>0</DocSecurity>
  <PresentationFormat>全屏显示(16:9)</PresentationFormat>
  <Paragraphs>40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研究背景</vt:lpstr>
      <vt:lpstr>研究目的</vt:lpstr>
      <vt:lpstr>研究内容及方法（包括是否有研究内容调整，调整内容）</vt:lpstr>
      <vt:lpstr>目前研究结果</vt:lpstr>
      <vt:lpstr>下一步研究计划</vt:lpstr>
      <vt:lpstr>目前遇到的问题及解决方案</vt:lpstr>
      <vt:lpstr>研究进展情况</vt:lpstr>
      <vt:lpstr>能否按时完成研究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坚果云在线Office</dc:title>
  <dc:subject/>
  <dc:creator/>
  <cp:keywords/>
  <dc:description/>
  <cp:lastModifiedBy>ziv zz</cp:lastModifiedBy>
  <cp:revision>23</cp:revision>
  <dcterms:created xsi:type="dcterms:W3CDTF">2020-09-04T07:12:08Z</dcterms:created>
  <dcterms:modified xsi:type="dcterms:W3CDTF">2026-02-10T02:40:10Z</dcterms:modified>
  <cp:category/>
  <dc:identifier/>
  <cp:contentStatus/>
  <dc:language/>
  <cp:version/>
</cp:coreProperties>
</file>